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66" r:id="rId3"/>
    <p:sldId id="268" r:id="rId4"/>
    <p:sldId id="279" r:id="rId5"/>
    <p:sldId id="272" r:id="rId6"/>
    <p:sldId id="274" r:id="rId7"/>
    <p:sldId id="275" r:id="rId8"/>
    <p:sldId id="280" r:id="rId9"/>
    <p:sldId id="283" r:id="rId10"/>
    <p:sldId id="282" r:id="rId11"/>
    <p:sldId id="276" r:id="rId12"/>
    <p:sldId id="277" r:id="rId13"/>
    <p:sldId id="278" r:id="rId14"/>
    <p:sldId id="284" r:id="rId15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6756" y="326359"/>
            <a:ext cx="2270486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1110" y="1257824"/>
            <a:ext cx="6093459" cy="190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5582" y="326359"/>
            <a:ext cx="33839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Process</a:t>
            </a:r>
            <a:r>
              <a:rPr spc="-90" dirty="0"/>
              <a:t> </a:t>
            </a:r>
            <a:r>
              <a:rPr spc="-5" dirty="0"/>
              <a:t>Scheduling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620" y="1181320"/>
            <a:ext cx="156273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indent="-344170">
              <a:spcBef>
                <a:spcPts val="2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FCFS</a:t>
            </a:r>
          </a:p>
          <a:p>
            <a:pPr marL="356235" indent="-344170">
              <a:spcBef>
                <a:spcPts val="270"/>
              </a:spcBef>
              <a:buClr>
                <a:srgbClr val="595959"/>
              </a:buClr>
              <a:buFont typeface="Arial"/>
              <a:buChar char="●"/>
              <a:tabLst>
                <a:tab pos="356235" algn="l"/>
                <a:tab pos="356870" algn="l"/>
              </a:tabLst>
            </a:pPr>
            <a:endParaRPr sz="1500" spc="-10" dirty="0">
              <a:solidFill>
                <a:srgbClr val="212428"/>
              </a:solidFill>
              <a:latin typeface="Roboto"/>
              <a:cs typeface="Roboto"/>
            </a:endParaRPr>
          </a:p>
          <a:p>
            <a:pPr marL="356235" indent="-344170">
              <a:spcBef>
                <a:spcPts val="2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SJF</a:t>
            </a:r>
          </a:p>
          <a:p>
            <a:pPr marL="356235" indent="-344170">
              <a:spcBef>
                <a:spcPts val="270"/>
              </a:spcBef>
              <a:buClr>
                <a:srgbClr val="595959"/>
              </a:buClr>
              <a:buFont typeface="Arial"/>
              <a:buChar char="●"/>
              <a:tabLst>
                <a:tab pos="356235" algn="l"/>
                <a:tab pos="356870" algn="l"/>
              </a:tabLst>
            </a:pPr>
            <a:endParaRPr sz="1500" spc="-10" dirty="0">
              <a:solidFill>
                <a:srgbClr val="212428"/>
              </a:solidFill>
              <a:latin typeface="Roboto"/>
              <a:cs typeface="Roboto"/>
            </a:endParaRPr>
          </a:p>
          <a:p>
            <a:pPr marL="356235" indent="-344170">
              <a:spcBef>
                <a:spcPts val="2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Priority</a:t>
            </a:r>
          </a:p>
          <a:p>
            <a:pPr marL="356235" indent="-344170">
              <a:spcBef>
                <a:spcPts val="270"/>
              </a:spcBef>
              <a:buClr>
                <a:srgbClr val="595959"/>
              </a:buClr>
              <a:buFont typeface="Arial"/>
              <a:buChar char="●"/>
              <a:tabLst>
                <a:tab pos="356235" algn="l"/>
                <a:tab pos="356870" algn="l"/>
              </a:tabLst>
            </a:pPr>
            <a:endParaRPr sz="1500" spc="-10" dirty="0">
              <a:solidFill>
                <a:srgbClr val="212428"/>
              </a:solidFill>
              <a:latin typeface="Roboto"/>
              <a:cs typeface="Roboto"/>
            </a:endParaRPr>
          </a:p>
          <a:p>
            <a:pPr marL="356235" indent="-344170">
              <a:spcBef>
                <a:spcPts val="2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Round Robin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 smtClean="0"/>
              <a:t>Priority Scheduling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47250"/>
              </p:ext>
            </p:extLst>
          </p:nvPr>
        </p:nvGraphicFramePr>
        <p:xfrm>
          <a:off x="1524000" y="1809750"/>
          <a:ext cx="6172200" cy="2323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51474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Priority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Waiting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Turnaround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11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1210941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Priority 0 (Highest) and 4 (Lowest)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377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 smtClean="0"/>
              <a:t>Round Robin Scheduling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93858"/>
              </p:ext>
            </p:extLst>
          </p:nvPr>
        </p:nvGraphicFramePr>
        <p:xfrm>
          <a:off x="2514600" y="1962150"/>
          <a:ext cx="2971800" cy="2323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/>
                <a:gridCol w="990600"/>
                <a:gridCol w="990600"/>
              </a:tblGrid>
              <a:tr h="514743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127635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Quantum = 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976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26359"/>
            <a:ext cx="6781800" cy="430887"/>
          </a:xfrm>
        </p:spPr>
        <p:txBody>
          <a:bodyPr/>
          <a:lstStyle/>
          <a:p>
            <a:r>
              <a:rPr lang="en-US" sz="2800" dirty="0"/>
              <a:t>Round Robin Scheduling</a:t>
            </a:r>
            <a:endParaRPr lang="en-IN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79309"/>
              </p:ext>
            </p:extLst>
          </p:nvPr>
        </p:nvGraphicFramePr>
        <p:xfrm>
          <a:off x="1219200" y="2656131"/>
          <a:ext cx="60959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50447"/>
              </p:ext>
            </p:extLst>
          </p:nvPr>
        </p:nvGraphicFramePr>
        <p:xfrm>
          <a:off x="1143000" y="1581150"/>
          <a:ext cx="60959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318135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15774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2438400" y="315774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3124200" y="315971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3810000" y="316807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7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4421157" y="314692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</a:t>
            </a:r>
            <a:endParaRPr lang="en-IN" dirty="0"/>
          </a:p>
        </p:txBody>
      </p:sp>
      <p:sp>
        <p:nvSpPr>
          <p:cNvPr id="22" name="Rectangle 21"/>
          <p:cNvSpPr/>
          <p:nvPr/>
        </p:nvSpPr>
        <p:spPr>
          <a:xfrm>
            <a:off x="5181600" y="314692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11</a:t>
            </a:r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>
            <a:off x="5867400" y="314692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12</a:t>
            </a:r>
            <a:endParaRPr lang="en-IN" dirty="0"/>
          </a:p>
        </p:txBody>
      </p:sp>
      <p:sp>
        <p:nvSpPr>
          <p:cNvPr id="24" name="Rectangle 23"/>
          <p:cNvSpPr/>
          <p:nvPr/>
        </p:nvSpPr>
        <p:spPr>
          <a:xfrm>
            <a:off x="6477000" y="314250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13</a:t>
            </a:r>
            <a:endParaRPr lang="en-IN" dirty="0"/>
          </a:p>
        </p:txBody>
      </p:sp>
      <p:sp>
        <p:nvSpPr>
          <p:cNvPr id="25" name="Rectangle 24"/>
          <p:cNvSpPr/>
          <p:nvPr/>
        </p:nvSpPr>
        <p:spPr>
          <a:xfrm>
            <a:off x="7010400" y="312331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14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1143000" y="104775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Ready Queue</a:t>
            </a:r>
            <a:endParaRPr lang="en-IN" dirty="0"/>
          </a:p>
        </p:txBody>
      </p:sp>
      <p:sp>
        <p:nvSpPr>
          <p:cNvPr id="27" name="Rectangle 26"/>
          <p:cNvSpPr/>
          <p:nvPr/>
        </p:nvSpPr>
        <p:spPr>
          <a:xfrm>
            <a:off x="1143000" y="2297218"/>
            <a:ext cx="157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Gantt Chart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1137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 smtClean="0"/>
              <a:t>Round Robin Scheduling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74127"/>
              </p:ext>
            </p:extLst>
          </p:nvPr>
        </p:nvGraphicFramePr>
        <p:xfrm>
          <a:off x="990600" y="1428750"/>
          <a:ext cx="7239001" cy="2323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153885"/>
                <a:gridCol w="914401"/>
              </a:tblGrid>
              <a:tr h="51474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Completion</a:t>
                      </a:r>
                      <a:r>
                        <a:rPr lang="en-US" sz="1400" baseline="0" dirty="0" smtClean="0">
                          <a:latin typeface="Arial"/>
                          <a:cs typeface="Arial"/>
                        </a:rPr>
                        <a:t>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Waiting Time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Turnaround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Response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7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401955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Average Waiting Time = 29/5 = 5.8</a:t>
            </a:r>
            <a:endParaRPr lang="en-IN" sz="1600" dirty="0"/>
          </a:p>
        </p:txBody>
      </p:sp>
      <p:sp>
        <p:nvSpPr>
          <p:cNvPr id="5" name="Rectangle 4"/>
          <p:cNvSpPr/>
          <p:nvPr/>
        </p:nvSpPr>
        <p:spPr>
          <a:xfrm>
            <a:off x="1066800" y="4358104"/>
            <a:ext cx="29801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Average </a:t>
            </a:r>
            <a:r>
              <a:rPr lang="en-US" sz="1400" dirty="0" smtClean="0"/>
              <a:t>Turnaround </a:t>
            </a:r>
            <a:r>
              <a:rPr lang="en-US" sz="1400" dirty="0"/>
              <a:t>Time = </a:t>
            </a:r>
            <a:r>
              <a:rPr lang="en-US" sz="1400" dirty="0" smtClean="0"/>
              <a:t>43/5 </a:t>
            </a:r>
            <a:r>
              <a:rPr lang="en-US" sz="1400" dirty="0"/>
              <a:t>= </a:t>
            </a:r>
            <a:r>
              <a:rPr lang="en-US" sz="1400" dirty="0" smtClean="0"/>
              <a:t>8.6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598164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110" y="1257824"/>
            <a:ext cx="6093459" cy="1384995"/>
          </a:xfrm>
        </p:spPr>
        <p:txBody>
          <a:bodyPr/>
          <a:lstStyle/>
          <a:p>
            <a:pPr algn="just"/>
            <a:r>
              <a:rPr lang="en-US" dirty="0" smtClean="0"/>
              <a:t>Waiting Time = completion time – burst time – arrival time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Turnaround Time = completion time – arrival time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Response Time = First Response – arrival time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345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514350"/>
            <a:ext cx="5334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800" spc="-5" dirty="0" smtClean="0"/>
              <a:t>F</a:t>
            </a:r>
            <a:r>
              <a:rPr lang="en-US" sz="2800" spc="-5" dirty="0" smtClean="0"/>
              <a:t>irst Come First Serve </a:t>
            </a:r>
            <a:endParaRPr sz="28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98260" y="1562826"/>
            <a:ext cx="8013700" cy="133985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356235" indent="-344170">
              <a:lnSpc>
                <a:spcPct val="100000"/>
              </a:lnSpc>
              <a:spcBef>
                <a:spcPts val="3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First come ﬁrst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serve.</a:t>
            </a:r>
            <a:endParaRPr sz="1500" dirty="0">
              <a:latin typeface="Roboto"/>
              <a:cs typeface="Roboto"/>
            </a:endParaRPr>
          </a:p>
          <a:p>
            <a:pPr marL="356235" indent="-344170">
              <a:lnSpc>
                <a:spcPct val="100000"/>
              </a:lnSpc>
              <a:spcBef>
                <a:spcPts val="270"/>
              </a:spcBef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Non-preemptive</a:t>
            </a:r>
            <a:endParaRPr sz="1500" dirty="0">
              <a:latin typeface="Roboto"/>
              <a:cs typeface="Roboto"/>
            </a:endParaRPr>
          </a:p>
          <a:p>
            <a:pPr marL="356235" marR="5080" indent="-344170">
              <a:lnSpc>
                <a:spcPct val="114999"/>
              </a:lnSpc>
              <a:buFont typeface="Arial"/>
              <a:buChar char="●"/>
              <a:tabLst>
                <a:tab pos="356235" algn="l"/>
                <a:tab pos="356870" algn="l"/>
              </a:tabLst>
            </a:pPr>
            <a:r>
              <a:rPr sz="1500" b="1" spc="-10" dirty="0">
                <a:solidFill>
                  <a:srgbClr val="212428"/>
                </a:solidFill>
                <a:latin typeface="Roboto"/>
                <a:cs typeface="Roboto"/>
              </a:rPr>
              <a:t>Convoy Effect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is </a:t>
            </a:r>
            <a:r>
              <a:rPr sz="1500" dirty="0">
                <a:solidFill>
                  <a:srgbClr val="212428"/>
                </a:solidFill>
                <a:latin typeface="Roboto"/>
                <a:cs typeface="Roboto"/>
              </a:rPr>
              <a:t>a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situation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where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many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processes,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who need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to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use </a:t>
            </a:r>
            <a:r>
              <a:rPr sz="1500" dirty="0">
                <a:solidFill>
                  <a:srgbClr val="212428"/>
                </a:solidFill>
                <a:latin typeface="Roboto"/>
                <a:cs typeface="Roboto"/>
              </a:rPr>
              <a:t>a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resource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for </a:t>
            </a:r>
            <a:r>
              <a:rPr sz="1500" dirty="0">
                <a:solidFill>
                  <a:srgbClr val="212428"/>
                </a:solidFill>
                <a:latin typeface="Roboto"/>
                <a:cs typeface="Roboto"/>
              </a:rPr>
              <a:t>short 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time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are blocked by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one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process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holding that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resource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for </a:t>
            </a:r>
            <a:r>
              <a:rPr sz="1500" dirty="0">
                <a:solidFill>
                  <a:srgbClr val="212428"/>
                </a:solidFill>
                <a:latin typeface="Roboto"/>
                <a:cs typeface="Roboto"/>
              </a:rPr>
              <a:t>a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long time. This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effect results in  </a:t>
            </a:r>
            <a:r>
              <a:rPr sz="1500" spc="-5" dirty="0">
                <a:solidFill>
                  <a:srgbClr val="212428"/>
                </a:solidFill>
                <a:latin typeface="Roboto"/>
                <a:cs typeface="Roboto"/>
              </a:rPr>
              <a:t>lower CPU and </a:t>
            </a:r>
            <a:r>
              <a:rPr sz="1500" spc="-10" dirty="0">
                <a:solidFill>
                  <a:srgbClr val="212428"/>
                </a:solidFill>
                <a:latin typeface="Roboto"/>
                <a:cs typeface="Roboto"/>
              </a:rPr>
              <a:t>device utilization.</a:t>
            </a:r>
            <a:endParaRPr sz="15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69640"/>
              </p:ext>
            </p:extLst>
          </p:nvPr>
        </p:nvGraphicFramePr>
        <p:xfrm>
          <a:off x="1621515" y="1352550"/>
          <a:ext cx="3709034" cy="189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345"/>
                <a:gridCol w="1236345"/>
                <a:gridCol w="1236344"/>
              </a:tblGrid>
              <a:tr h="609573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600200" y="361950"/>
            <a:ext cx="4549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kern="0" spc="-5" dirty="0">
                <a:solidFill>
                  <a:srgbClr val="4285F4"/>
                </a:solidFill>
                <a:latin typeface="Arial"/>
                <a:ea typeface="+mj-ea"/>
                <a:cs typeface="Arial"/>
              </a:rPr>
              <a:t>First Come First Serve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84192"/>
              </p:ext>
            </p:extLst>
          </p:nvPr>
        </p:nvGraphicFramePr>
        <p:xfrm>
          <a:off x="1160630" y="1200150"/>
          <a:ext cx="6181724" cy="189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345"/>
                <a:gridCol w="1236345"/>
                <a:gridCol w="1236344"/>
                <a:gridCol w="1236345"/>
                <a:gridCol w="1236345"/>
              </a:tblGrid>
              <a:tr h="609573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15" dirty="0">
                          <a:latin typeface="Arial"/>
                          <a:cs typeface="Arial"/>
                        </a:rPr>
                        <a:t>Waiting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30504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urnaround  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28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844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124928" y="4171950"/>
            <a:ext cx="24263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Average waiting time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 smtClean="0">
                <a:latin typeface="Arial"/>
                <a:cs typeface="Arial"/>
              </a:rPr>
              <a:t>2</a:t>
            </a:r>
            <a:endParaRPr sz="1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Average </a:t>
            </a:r>
            <a:r>
              <a:rPr sz="1400" spc="-10" dirty="0">
                <a:latin typeface="Arial"/>
                <a:cs typeface="Arial"/>
              </a:rPr>
              <a:t>Turnaround </a:t>
            </a:r>
            <a:r>
              <a:rPr sz="1400" spc="-5" dirty="0">
                <a:latin typeface="Arial"/>
                <a:cs typeface="Arial"/>
              </a:rPr>
              <a:t>time </a:t>
            </a:r>
            <a:r>
              <a:rPr sz="1400" dirty="0">
                <a:latin typeface="Arial"/>
                <a:cs typeface="Arial"/>
              </a:rPr>
              <a:t>=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12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40822"/>
              </p:ext>
            </p:extLst>
          </p:nvPr>
        </p:nvGraphicFramePr>
        <p:xfrm>
          <a:off x="1187158" y="3486150"/>
          <a:ext cx="5332092" cy="291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7364"/>
                <a:gridCol w="1777364"/>
                <a:gridCol w="1777364"/>
              </a:tblGrid>
              <a:tr h="226704"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86671" y="3790950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 smtClean="0">
                <a:latin typeface="Arial"/>
                <a:cs typeface="Arial"/>
              </a:rPr>
              <a:t>0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5600" y="3808348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24400" y="3790950"/>
            <a:ext cx="124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6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400800" y="3808348"/>
            <a:ext cx="2235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30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361950"/>
            <a:ext cx="4549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kern="0" spc="-5" dirty="0">
                <a:solidFill>
                  <a:srgbClr val="4285F4"/>
                </a:solidFill>
                <a:latin typeface="Arial"/>
                <a:ea typeface="+mj-ea"/>
                <a:cs typeface="Arial"/>
              </a:rPr>
              <a:t>First Come First Serve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917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 smtClean="0"/>
              <a:t>S</a:t>
            </a:r>
            <a:r>
              <a:rPr lang="en-US" sz="2800" spc="-10" dirty="0" smtClean="0"/>
              <a:t>RTF</a:t>
            </a:r>
            <a:r>
              <a:rPr sz="2800" spc="-10" dirty="0" smtClean="0"/>
              <a:t>(Shortest </a:t>
            </a:r>
            <a:r>
              <a:rPr lang="en-US" sz="2800" spc="-5" dirty="0" smtClean="0"/>
              <a:t>Remaining Time </a:t>
            </a:r>
            <a:r>
              <a:rPr lang="en-US" sz="2800" spc="-5" dirty="0"/>
              <a:t>F</a:t>
            </a:r>
            <a:r>
              <a:rPr sz="2800" spc="-5" dirty="0" smtClean="0"/>
              <a:t>irst</a:t>
            </a:r>
            <a:r>
              <a:rPr sz="2800" spc="-5" dirty="0"/>
              <a:t>)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69527"/>
              </p:ext>
            </p:extLst>
          </p:nvPr>
        </p:nvGraphicFramePr>
        <p:xfrm>
          <a:off x="2438400" y="1276350"/>
          <a:ext cx="2971800" cy="2685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/>
                <a:gridCol w="990600"/>
                <a:gridCol w="990600"/>
              </a:tblGrid>
              <a:tr h="514743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610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 smtClean="0"/>
              <a:t>S</a:t>
            </a:r>
            <a:r>
              <a:rPr lang="en-US" sz="2800" spc="-10" dirty="0" smtClean="0"/>
              <a:t>RTF</a:t>
            </a:r>
            <a:r>
              <a:rPr sz="2800" spc="-10" dirty="0" smtClean="0"/>
              <a:t>(Shortest </a:t>
            </a:r>
            <a:r>
              <a:rPr lang="en-US" sz="2800" spc="-5" dirty="0" smtClean="0"/>
              <a:t>Remaining Time </a:t>
            </a:r>
            <a:r>
              <a:rPr lang="en-US" sz="2800" spc="-5" dirty="0"/>
              <a:t>F</a:t>
            </a:r>
            <a:r>
              <a:rPr sz="2800" spc="-5" dirty="0" smtClean="0"/>
              <a:t>irst</a:t>
            </a:r>
            <a:r>
              <a:rPr sz="2800" spc="-5" dirty="0"/>
              <a:t>)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04843"/>
              </p:ext>
            </p:extLst>
          </p:nvPr>
        </p:nvGraphicFramePr>
        <p:xfrm>
          <a:off x="1524000" y="1352550"/>
          <a:ext cx="5334000" cy="2685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/>
                <a:gridCol w="990600"/>
                <a:gridCol w="990600"/>
                <a:gridCol w="1143000"/>
                <a:gridCol w="1219200"/>
              </a:tblGrid>
              <a:tr h="51474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15" dirty="0" smtClean="0">
                          <a:latin typeface="Arial"/>
                          <a:cs typeface="Arial"/>
                        </a:rPr>
                        <a:t>Waiting</a:t>
                      </a:r>
                      <a:r>
                        <a:rPr sz="14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marR="21018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urnaround  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12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20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29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231265" y="2724150"/>
            <a:ext cx="312881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400" spc="-5" dirty="0">
                <a:latin typeface="Arial"/>
                <a:cs typeface="Arial"/>
              </a:rPr>
              <a:t>Average </a:t>
            </a:r>
            <a:r>
              <a:rPr lang="en-IN" sz="1400" spc="-10" dirty="0">
                <a:latin typeface="Arial"/>
                <a:cs typeface="Arial"/>
              </a:rPr>
              <a:t>Turnaround </a:t>
            </a:r>
            <a:r>
              <a:rPr lang="en-IN" sz="1400" spc="-5" dirty="0">
                <a:latin typeface="Arial"/>
                <a:cs typeface="Arial"/>
              </a:rPr>
              <a:t>time </a:t>
            </a:r>
            <a:r>
              <a:rPr lang="en-IN" sz="1400" dirty="0" smtClean="0">
                <a:latin typeface="Arial"/>
                <a:cs typeface="Arial"/>
              </a:rPr>
              <a:t>= 44/6 = 7.33</a:t>
            </a:r>
            <a:r>
              <a:rPr lang="en-IN" sz="1400" spc="-105" dirty="0" smtClean="0">
                <a:latin typeface="Arial"/>
                <a:cs typeface="Arial"/>
              </a:rPr>
              <a:t> </a:t>
            </a:r>
            <a:endParaRPr lang="en-IN" sz="1400" dirty="0">
              <a:latin typeface="Arial"/>
              <a:cs typeface="Arial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34801"/>
              </p:ext>
            </p:extLst>
          </p:nvPr>
        </p:nvGraphicFramePr>
        <p:xfrm>
          <a:off x="1115295" y="1200150"/>
          <a:ext cx="609599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en-US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p2</a:t>
                      </a:r>
                      <a:endParaRPr lang="en-IN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66801" y="1657350"/>
            <a:ext cx="30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     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1676400" y="1645760"/>
            <a:ext cx="3095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      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2985975" y="1645760"/>
            <a:ext cx="400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     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2328462" y="1657350"/>
            <a:ext cx="413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      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657600" y="1659321"/>
            <a:ext cx="38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    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4360080" y="165932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 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4953000" y="1674081"/>
            <a:ext cx="413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7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5710859" y="1657350"/>
            <a:ext cx="471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 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6400800" y="1641763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13    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1123275" y="2190750"/>
            <a:ext cx="22422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 smtClean="0">
                <a:latin typeface="Arial"/>
                <a:cs typeface="Arial"/>
              </a:rPr>
              <a:t>Average Waiting Time = 4</a:t>
            </a:r>
            <a:endParaRPr lang="en-IN" sz="1400" dirty="0"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3275" y="438150"/>
            <a:ext cx="617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kern="0" spc="-10" dirty="0">
                <a:solidFill>
                  <a:srgbClr val="4285F4"/>
                </a:solidFill>
                <a:latin typeface="Arial"/>
                <a:ea typeface="+mj-ea"/>
                <a:cs typeface="Arial"/>
              </a:rPr>
              <a:t>SRTF(Shortest </a:t>
            </a:r>
            <a:r>
              <a:rPr lang="en-IN" sz="2800" kern="0" spc="-5" dirty="0">
                <a:solidFill>
                  <a:srgbClr val="4285F4"/>
                </a:solidFill>
                <a:latin typeface="Arial"/>
                <a:ea typeface="+mj-ea"/>
                <a:cs typeface="Arial"/>
              </a:rPr>
              <a:t>Remaining Time First)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7040117" y="1641763"/>
            <a:ext cx="5107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20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14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5400" y="590550"/>
            <a:ext cx="6477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dirty="0" smtClean="0"/>
              <a:t>Priority Scheduling</a:t>
            </a:r>
            <a:endParaRPr sz="2800" dirty="0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06525"/>
              </p:ext>
            </p:extLst>
          </p:nvPr>
        </p:nvGraphicFramePr>
        <p:xfrm>
          <a:off x="1524000" y="1809750"/>
          <a:ext cx="4343400" cy="23237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5850"/>
                <a:gridCol w="1085850"/>
                <a:gridCol w="1085850"/>
                <a:gridCol w="1085850"/>
              </a:tblGrid>
              <a:tr h="51474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Process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ID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Arrival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Burst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time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Priority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11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804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28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p3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3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2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96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p5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9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16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1210941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Priority 0 (Highest) and 4 (Lowest)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179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26359"/>
            <a:ext cx="6781800" cy="430887"/>
          </a:xfrm>
        </p:spPr>
        <p:txBody>
          <a:bodyPr/>
          <a:lstStyle/>
          <a:p>
            <a:r>
              <a:rPr lang="en-US" sz="2800" dirty="0" smtClean="0"/>
              <a:t>Priority </a:t>
            </a:r>
            <a:r>
              <a:rPr lang="en-US" sz="2800" dirty="0"/>
              <a:t>Scheduling</a:t>
            </a:r>
            <a:endParaRPr lang="en-IN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741147"/>
              </p:ext>
            </p:extLst>
          </p:nvPr>
        </p:nvGraphicFramePr>
        <p:xfrm>
          <a:off x="1219200" y="2656131"/>
          <a:ext cx="338666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318135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15774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11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2438400" y="315774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39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3124200" y="315971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49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3810000" y="3168079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51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4421157" y="314692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67</a:t>
            </a:r>
            <a:endParaRPr lang="en-IN" dirty="0"/>
          </a:p>
        </p:txBody>
      </p:sp>
      <p:sp>
        <p:nvSpPr>
          <p:cNvPr id="27" name="Rectangle 26"/>
          <p:cNvSpPr/>
          <p:nvPr/>
        </p:nvSpPr>
        <p:spPr>
          <a:xfrm>
            <a:off x="1143000" y="2297218"/>
            <a:ext cx="157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Gantt Chart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3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7A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505</Words>
  <Application>Microsoft Office PowerPoint</Application>
  <PresentationFormat>On-screen Show (16:9)</PresentationFormat>
  <Paragraphs>313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Process Scheduling</vt:lpstr>
      <vt:lpstr>First Come First Serve </vt:lpstr>
      <vt:lpstr>PowerPoint Presentation</vt:lpstr>
      <vt:lpstr>PowerPoint Presentation</vt:lpstr>
      <vt:lpstr>SRTF(Shortest Remaining Time First)</vt:lpstr>
      <vt:lpstr>SRTF(Shortest Remaining Time First)</vt:lpstr>
      <vt:lpstr>PowerPoint Presentation</vt:lpstr>
      <vt:lpstr>Priority Scheduling</vt:lpstr>
      <vt:lpstr>Priority Scheduling</vt:lpstr>
      <vt:lpstr>Priority Scheduling</vt:lpstr>
      <vt:lpstr>Round Robin Scheduling</vt:lpstr>
      <vt:lpstr>Round Robin Scheduling</vt:lpstr>
      <vt:lpstr>Round Robin Scheduling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 (1)</dc:title>
  <cp:lastModifiedBy>Lalita</cp:lastModifiedBy>
  <cp:revision>36</cp:revision>
  <dcterms:created xsi:type="dcterms:W3CDTF">2022-08-23T17:13:37Z</dcterms:created>
  <dcterms:modified xsi:type="dcterms:W3CDTF">2022-08-24T04:21:11Z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2022-08-23T00:00:00Z</vt:filetime>
  </property>
</Properties>
</file>