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_rels/presentation.xml.rels" ContentType="application/vnd.openxmlformats-package.relationships+xml"/>
  <Override PartName="/ppt/media/image13.png" ContentType="image/png"/>
  <Override PartName="/ppt/media/image11.png" ContentType="image/png"/>
  <Override PartName="/ppt/media/image10.png" ContentType="image/png"/>
  <Override PartName="/ppt/media/image12.png" ContentType="image/png"/>
  <Override PartName="/ppt/media/image9.jpeg" ContentType="image/jpeg"/>
  <Override PartName="/ppt/media/image7.png" ContentType="image/png"/>
  <Override PartName="/ppt/media/image2.png" ContentType="image/png"/>
  <Override PartName="/ppt/media/image8.png" ContentType="image/png"/>
  <Override PartName="/ppt/media/image1.jpeg" ContentType="image/jpeg"/>
  <Override PartName="/ppt/media/image6.png" ContentType="image/png"/>
  <Override PartName="/ppt/media/image14.gif" ContentType="image/gif"/>
  <Override PartName="/ppt/media/image3.png" ContentType="image/png"/>
  <Override PartName="/ppt/media/image4.png" ContentType="image/png"/>
  <Override PartName="/ppt/media/image5.png" ContentType="image/png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2.xml" ContentType="application/vnd.openxmlformats-officedocument.theme+xml"/>
  <Override PartName="/ppt/theme/theme1.xml" ContentType="application/vnd.openxmlformats-officedocument.theme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6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s/_rels/slide1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10080625" cy="7559675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3640" y="1768680"/>
            <a:ext cx="90712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3640" y="4059000"/>
            <a:ext cx="90712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3640" y="1768680"/>
            <a:ext cx="442656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1960" y="1768680"/>
            <a:ext cx="442656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1960" y="4059000"/>
            <a:ext cx="442656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3640" y="4059000"/>
            <a:ext cx="442656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3640" y="176868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0840" y="176868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7680" y="176868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637680" y="405900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0840" y="405900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503640" y="405900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503640" y="1768680"/>
            <a:ext cx="9071280" cy="438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503640" y="1768680"/>
            <a:ext cx="907128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503640" y="1768680"/>
            <a:ext cx="442656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5151960" y="1768680"/>
            <a:ext cx="442656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503640" y="301320"/>
            <a:ext cx="907128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503640" y="1768680"/>
            <a:ext cx="442656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503640" y="4059000"/>
            <a:ext cx="442656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5151960" y="1768680"/>
            <a:ext cx="442656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3640" y="1768680"/>
            <a:ext cx="9071280" cy="438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503640" y="1768680"/>
            <a:ext cx="442656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5151960" y="1768680"/>
            <a:ext cx="442656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5151960" y="4059000"/>
            <a:ext cx="442656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503640" y="1768680"/>
            <a:ext cx="442656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5151960" y="1768680"/>
            <a:ext cx="442656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503640" y="4059000"/>
            <a:ext cx="90712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3640" y="1768680"/>
            <a:ext cx="90712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03640" y="4059000"/>
            <a:ext cx="90712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03640" y="1768680"/>
            <a:ext cx="442656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151960" y="1768680"/>
            <a:ext cx="442656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5151960" y="4059000"/>
            <a:ext cx="442656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503640" y="4059000"/>
            <a:ext cx="442656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503640" y="176868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3570840" y="176868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6637680" y="176868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6637680" y="405900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 type="body"/>
          </p:nvPr>
        </p:nvSpPr>
        <p:spPr>
          <a:xfrm>
            <a:off x="3570840" y="405900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 type="body"/>
          </p:nvPr>
        </p:nvSpPr>
        <p:spPr>
          <a:xfrm>
            <a:off x="503640" y="405900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3640" y="1768680"/>
            <a:ext cx="907128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3640" y="1768680"/>
            <a:ext cx="442656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1960" y="1768680"/>
            <a:ext cx="442656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3640" y="301320"/>
            <a:ext cx="907128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3640" y="1768680"/>
            <a:ext cx="442656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3640" y="4059000"/>
            <a:ext cx="442656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1960" y="1768680"/>
            <a:ext cx="442656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3640" y="1768680"/>
            <a:ext cx="442656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1960" y="1768680"/>
            <a:ext cx="442656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1960" y="4059000"/>
            <a:ext cx="442656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3640" y="1768680"/>
            <a:ext cx="442656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1960" y="1768680"/>
            <a:ext cx="442656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3640" y="4059000"/>
            <a:ext cx="90712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latin typeface="Arial"/>
              </a:rPr>
              <a:t>C</a:t>
            </a:r>
            <a:r>
              <a:rPr b="0" lang="en-US" sz="4400" spc="-1" strike="noStrike">
                <a:latin typeface="Arial"/>
              </a:rPr>
              <a:t>l</a:t>
            </a:r>
            <a:r>
              <a:rPr b="0" lang="en-US" sz="4400" spc="-1" strike="noStrike">
                <a:latin typeface="Arial"/>
              </a:rPr>
              <a:t>i</a:t>
            </a:r>
            <a:r>
              <a:rPr b="0" lang="en-US" sz="4400" spc="-1" strike="noStrike">
                <a:latin typeface="Arial"/>
              </a:rPr>
              <a:t>c</a:t>
            </a:r>
            <a:r>
              <a:rPr b="0" lang="en-US" sz="4400" spc="-1" strike="noStrike">
                <a:latin typeface="Arial"/>
              </a:rPr>
              <a:t>k</a:t>
            </a:r>
            <a:r>
              <a:rPr b="0" lang="en-US" sz="4400" spc="-1" strike="noStrike">
                <a:latin typeface="Arial"/>
              </a:rPr>
              <a:t> </a:t>
            </a:r>
            <a:r>
              <a:rPr b="0" lang="en-US" sz="4400" spc="-1" strike="noStrike">
                <a:latin typeface="Arial"/>
              </a:rPr>
              <a:t>t</a:t>
            </a:r>
            <a:r>
              <a:rPr b="0" lang="en-US" sz="4400" spc="-1" strike="noStrike">
                <a:latin typeface="Arial"/>
              </a:rPr>
              <a:t>o</a:t>
            </a:r>
            <a:r>
              <a:rPr b="0" lang="en-US" sz="4400" spc="-1" strike="noStrike">
                <a:latin typeface="Arial"/>
              </a:rPr>
              <a:t> </a:t>
            </a:r>
            <a:r>
              <a:rPr b="0" lang="en-US" sz="4400" spc="-1" strike="noStrike">
                <a:latin typeface="Arial"/>
              </a:rPr>
              <a:t>e</a:t>
            </a:r>
            <a:r>
              <a:rPr b="0" lang="en-US" sz="4400" spc="-1" strike="noStrike">
                <a:latin typeface="Arial"/>
              </a:rPr>
              <a:t>d</a:t>
            </a:r>
            <a:r>
              <a:rPr b="0" lang="en-US" sz="4400" spc="-1" strike="noStrike">
                <a:latin typeface="Arial"/>
              </a:rPr>
              <a:t>i</a:t>
            </a:r>
            <a:r>
              <a:rPr b="0" lang="en-US" sz="4400" spc="-1" strike="noStrike">
                <a:latin typeface="Arial"/>
              </a:rPr>
              <a:t>t </a:t>
            </a:r>
            <a:r>
              <a:rPr b="0" lang="en-US" sz="4400" spc="-1" strike="noStrike">
                <a:latin typeface="Arial"/>
              </a:rPr>
              <a:t>t</a:t>
            </a:r>
            <a:r>
              <a:rPr b="0" lang="en-US" sz="4400" spc="-1" strike="noStrike">
                <a:latin typeface="Arial"/>
              </a:rPr>
              <a:t>h</a:t>
            </a:r>
            <a:r>
              <a:rPr b="0" lang="en-US" sz="4400" spc="-1" strike="noStrike">
                <a:latin typeface="Arial"/>
              </a:rPr>
              <a:t>e</a:t>
            </a:r>
            <a:r>
              <a:rPr b="0" lang="en-US" sz="4400" spc="-1" strike="noStrike">
                <a:latin typeface="Arial"/>
              </a:rPr>
              <a:t> </a:t>
            </a:r>
            <a:r>
              <a:rPr b="0" lang="en-US" sz="4400" spc="-1" strike="noStrike">
                <a:latin typeface="Arial"/>
              </a:rPr>
              <a:t>t</a:t>
            </a:r>
            <a:r>
              <a:rPr b="0" lang="en-US" sz="4400" spc="-1" strike="noStrike">
                <a:latin typeface="Arial"/>
              </a:rPr>
              <a:t>i</a:t>
            </a:r>
            <a:r>
              <a:rPr b="0" lang="en-US" sz="4400" spc="-1" strike="noStrike">
                <a:latin typeface="Arial"/>
              </a:rPr>
              <a:t>t</a:t>
            </a:r>
            <a:r>
              <a:rPr b="0" lang="en-US" sz="4400" spc="-1" strike="noStrike">
                <a:latin typeface="Arial"/>
              </a:rPr>
              <a:t>l</a:t>
            </a:r>
            <a:r>
              <a:rPr b="0" lang="en-US" sz="4400" spc="-1" strike="noStrike">
                <a:latin typeface="Arial"/>
              </a:rPr>
              <a:t>e</a:t>
            </a:r>
            <a:r>
              <a:rPr b="0" lang="en-US" sz="4400" spc="-1" strike="noStrike">
                <a:latin typeface="Arial"/>
              </a:rPr>
              <a:t> </a:t>
            </a:r>
            <a:r>
              <a:rPr b="0" lang="en-US" sz="4400" spc="-1" strike="noStrike">
                <a:latin typeface="Arial"/>
              </a:rPr>
              <a:t>t</a:t>
            </a:r>
            <a:r>
              <a:rPr b="0" lang="en-US" sz="4400" spc="-1" strike="noStrike">
                <a:latin typeface="Arial"/>
              </a:rPr>
              <a:t>e</a:t>
            </a:r>
            <a:r>
              <a:rPr b="0" lang="en-US" sz="4400" spc="-1" strike="noStrike">
                <a:latin typeface="Arial"/>
              </a:rPr>
              <a:t>x</a:t>
            </a:r>
            <a:r>
              <a:rPr b="0" lang="en-US" sz="4400" spc="-1" strike="noStrike">
                <a:latin typeface="Arial"/>
              </a:rPr>
              <a:t>t </a:t>
            </a:r>
            <a:r>
              <a:rPr b="0" lang="en-US" sz="4400" spc="-1" strike="noStrike">
                <a:latin typeface="Arial"/>
              </a:rPr>
              <a:t>f</a:t>
            </a:r>
            <a:r>
              <a:rPr b="0" lang="en-US" sz="4400" spc="-1" strike="noStrike">
                <a:latin typeface="Arial"/>
              </a:rPr>
              <a:t>o</a:t>
            </a:r>
            <a:r>
              <a:rPr b="0" lang="en-US" sz="4400" spc="-1" strike="noStrike">
                <a:latin typeface="Arial"/>
              </a:rPr>
              <a:t>r</a:t>
            </a:r>
            <a:r>
              <a:rPr b="0" lang="en-US" sz="4400" spc="-1" strike="noStrike">
                <a:latin typeface="Arial"/>
              </a:rPr>
              <a:t>m</a:t>
            </a:r>
            <a:r>
              <a:rPr b="0" lang="en-US" sz="4400" spc="-1" strike="noStrike">
                <a:latin typeface="Arial"/>
              </a:rPr>
              <a:t>a</a:t>
            </a:r>
            <a:r>
              <a:rPr b="0" lang="en-US" sz="4400" spc="-1" strike="noStrike">
                <a:latin typeface="Arial"/>
              </a:rPr>
              <a:t>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1400" spc="-1" strike="noStrike">
                <a:latin typeface="Times New Roman"/>
              </a:rPr>
              <a:t> 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b="0" lang="en-US" sz="1400" spc="-1" strike="noStrike">
                <a:latin typeface="Times New Roman"/>
              </a:rPr>
              <a:t> 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pPr algn="r"/>
            <a:fld id="{73E90E20-1876-40D4-B02B-3F5B0E301386}" type="slidenum">
              <a:rPr b="0" lang="en-US" sz="1400" spc="-1" strike="noStrike">
                <a:latin typeface="Times New Roman"/>
              </a:rPr>
              <a:t>17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503640" y="1768680"/>
            <a:ext cx="907128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hyperlink" Target="mailto:manoneeta@iiti.ac.in" TargetMode="External"/><Relationship Id="rId3" Type="http://schemas.openxmlformats.org/officeDocument/2006/relationships/slideLayout" Target="../slideLayouts/slideLayout1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4.gif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503280" y="2112120"/>
            <a:ext cx="9066240" cy="3686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0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Galactic and Extragalatic Astronomy</a:t>
            </a:r>
            <a:br/>
            <a:r>
              <a:rPr b="0" lang="en-US" sz="40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AA 472/672</a:t>
            </a:r>
            <a:endParaRPr b="0" lang="en-US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Spring Semester</a:t>
            </a:r>
            <a:endParaRPr b="0" lang="en-US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br/>
            <a:br/>
            <a:r>
              <a:rPr b="0" lang="en-US" sz="2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Instructor: Manoneeta Chakraborty</a:t>
            </a:r>
            <a:br/>
            <a:r>
              <a:rPr b="0" lang="en-US" sz="2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Email: </a:t>
            </a:r>
            <a:r>
              <a:rPr b="0" lang="en-US" sz="2800" spc="-1" strike="noStrike" u="sng">
                <a:solidFill>
                  <a:srgbClr val="0000ff"/>
                </a:solidFill>
                <a:uFillTx/>
                <a:latin typeface="Times New Roman"/>
                <a:ea typeface="DejaVu Sans"/>
                <a:hlinkClick r:id="rId2"/>
              </a:rPr>
              <a:t>manoneeta@iiti.ac.in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2800" spc="-1" strike="noStrike"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7146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365760" y="313920"/>
            <a:ext cx="5399640" cy="459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2600" spc="-1" strike="noStrike">
                <a:latin typeface="Arial"/>
              </a:rPr>
              <a:t>pressure broadening</a:t>
            </a:r>
            <a:endParaRPr b="0" lang="en-US" sz="2600" spc="-1" strike="noStrike">
              <a:latin typeface="Arial"/>
            </a:endParaRPr>
          </a:p>
        </p:txBody>
      </p:sp>
      <p:pic>
        <p:nvPicPr>
          <p:cNvPr id="105" name="" descr=""/>
          <p:cNvPicPr/>
          <p:nvPr/>
        </p:nvPicPr>
        <p:blipFill>
          <a:blip r:embed="rId1"/>
          <a:stretch/>
        </p:blipFill>
        <p:spPr>
          <a:xfrm>
            <a:off x="465120" y="929880"/>
            <a:ext cx="3558240" cy="3825000"/>
          </a:xfrm>
          <a:prstGeom prst="rect">
            <a:avLst/>
          </a:prstGeom>
          <a:ln>
            <a:noFill/>
          </a:ln>
        </p:spPr>
      </p:pic>
      <p:sp>
        <p:nvSpPr>
          <p:cNvPr id="106" name="TextShape 2"/>
          <p:cNvSpPr txBox="1"/>
          <p:nvPr/>
        </p:nvSpPr>
        <p:spPr>
          <a:xfrm>
            <a:off x="4389120" y="1005840"/>
            <a:ext cx="5303520" cy="3195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just">
              <a:spcBef>
                <a:spcPts val="1191"/>
              </a:spcBef>
              <a:spcAft>
                <a:spcPts val="992"/>
              </a:spcAft>
            </a:pPr>
            <a:r>
              <a:rPr b="0" lang="en-US" sz="2200" spc="-1" strike="noStrike">
                <a:latin typeface="Arial"/>
              </a:rPr>
              <a:t>As the radius of a star decreases the surface gravity increases </a:t>
            </a:r>
            <a:endParaRPr b="0" lang="en-US" sz="2200" spc="-1" strike="noStrike">
              <a:latin typeface="Arial"/>
            </a:endParaRPr>
          </a:p>
          <a:p>
            <a:pPr algn="just">
              <a:spcBef>
                <a:spcPts val="1191"/>
              </a:spcBef>
              <a:spcAft>
                <a:spcPts val="992"/>
              </a:spcAft>
            </a:pPr>
            <a:r>
              <a:rPr b="0" lang="en-US" sz="2200" spc="-1" strike="noStrike">
                <a:latin typeface="Arial"/>
              </a:rPr>
              <a:t>In order to balance stronger gravity, a larger pressure gradient (and larger pressure and larger density) is required </a:t>
            </a:r>
            <a:endParaRPr b="0" lang="en-US" sz="2200" spc="-1" strike="noStrike">
              <a:latin typeface="Arial"/>
            </a:endParaRPr>
          </a:p>
          <a:p>
            <a:pPr algn="just">
              <a:spcBef>
                <a:spcPts val="1191"/>
              </a:spcBef>
              <a:spcAft>
                <a:spcPts val="992"/>
              </a:spcAft>
            </a:pPr>
            <a:endParaRPr b="0" lang="en-US" sz="2200" spc="-1" strike="noStrike">
              <a:latin typeface="Arial"/>
            </a:endParaRPr>
          </a:p>
          <a:p>
            <a:pPr algn="just">
              <a:spcBef>
                <a:spcPts val="1191"/>
              </a:spcBef>
              <a:spcAft>
                <a:spcPts val="992"/>
              </a:spcAft>
            </a:pPr>
            <a:endParaRPr b="0" lang="en-US" sz="2200" spc="-1" strike="noStrike">
              <a:latin typeface="Arial"/>
            </a:endParaRPr>
          </a:p>
          <a:p>
            <a:pPr algn="just">
              <a:spcBef>
                <a:spcPts val="1191"/>
              </a:spcBef>
              <a:spcAft>
                <a:spcPts val="992"/>
              </a:spcAft>
            </a:pPr>
            <a:endParaRPr b="0" lang="en-US" sz="2200" spc="-1" strike="noStrike">
              <a:latin typeface="Arial"/>
            </a:endParaRPr>
          </a:p>
        </p:txBody>
      </p:sp>
      <p:pic>
        <p:nvPicPr>
          <p:cNvPr id="107" name="" descr=""/>
          <p:cNvPicPr/>
          <p:nvPr/>
        </p:nvPicPr>
        <p:blipFill>
          <a:blip r:embed="rId2"/>
          <a:stretch/>
        </p:blipFill>
        <p:spPr>
          <a:xfrm>
            <a:off x="4572000" y="3550320"/>
            <a:ext cx="5303520" cy="3839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548640" y="640080"/>
            <a:ext cx="914400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3600" spc="-1" strike="noStrike">
                <a:latin typeface="Arial"/>
              </a:rPr>
              <a:t>Proper Motion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09" name="TextShape 2"/>
          <p:cNvSpPr txBox="1"/>
          <p:nvPr/>
        </p:nvSpPr>
        <p:spPr>
          <a:xfrm>
            <a:off x="731520" y="1645920"/>
            <a:ext cx="6126480" cy="1735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latin typeface="Arial"/>
              </a:rPr>
              <a:t>Vr = ( </a:t>
            </a:r>
            <a:r>
              <a:rPr b="0" lang="en-US" sz="1800" spc="-1" strike="noStrike">
                <a:latin typeface="Arial"/>
                <a:ea typeface="Arial"/>
              </a:rPr>
              <a:t>∆λ</a:t>
            </a:r>
            <a:r>
              <a:rPr b="0" lang="en-US" sz="1800" spc="-1" strike="noStrike">
                <a:latin typeface="Arial"/>
                <a:ea typeface="Arial"/>
              </a:rPr>
              <a:t> / </a:t>
            </a:r>
            <a:r>
              <a:rPr b="0" lang="en-US" sz="1800" spc="-1" strike="noStrike">
                <a:latin typeface="Arial"/>
                <a:ea typeface="Arial"/>
              </a:rPr>
              <a:t>λ )</a:t>
            </a:r>
            <a:r>
              <a:rPr b="0" lang="en-US" sz="1800" spc="-1" strike="noStrike">
                <a:latin typeface="Arial"/>
                <a:ea typeface="Arial"/>
              </a:rPr>
              <a:t> . c</a:t>
            </a:r>
            <a:endParaRPr b="0" lang="en-US" sz="1800" spc="-1" strike="noStrike">
              <a:latin typeface="Arial"/>
            </a:endParaRPr>
          </a:p>
          <a:p>
            <a:endParaRPr b="0" lang="en-US" sz="1800" spc="-1" strike="noStrike">
              <a:latin typeface="Arial"/>
            </a:endParaRPr>
          </a:p>
          <a:p>
            <a:endParaRPr b="0" lang="en-US" sz="1800" spc="-1" strike="noStrike">
              <a:latin typeface="Arial"/>
            </a:endParaRPr>
          </a:p>
          <a:p>
            <a:r>
              <a:rPr b="0" lang="en-US" sz="1800" spc="-1" strike="noStrike">
                <a:latin typeface="Arial"/>
                <a:ea typeface="Arial"/>
              </a:rPr>
              <a:t>V</a:t>
            </a:r>
            <a:r>
              <a:rPr b="0" lang="en-US" sz="1800" spc="-1" strike="noStrike" baseline="-33000">
                <a:latin typeface="Arial"/>
                <a:ea typeface="Arial"/>
              </a:rPr>
              <a:t>t</a:t>
            </a:r>
            <a:r>
              <a:rPr b="0" lang="en-US" sz="1800" spc="-1" strike="noStrike">
                <a:latin typeface="Arial"/>
                <a:ea typeface="Arial"/>
              </a:rPr>
              <a:t> = d </a:t>
            </a:r>
            <a:r>
              <a:rPr b="0" lang="en-US" sz="1800" spc="-1" strike="noStrike">
                <a:latin typeface="Arial"/>
                <a:ea typeface="Arial"/>
              </a:rPr>
              <a:t>μ</a:t>
            </a:r>
            <a:endParaRPr b="0" lang="en-US" sz="1800" spc="-1" strike="noStrike">
              <a:latin typeface="Arial"/>
            </a:endParaRPr>
          </a:p>
          <a:p>
            <a:r>
              <a:rPr b="0" lang="en-US" sz="1800" spc="-1" strike="noStrike">
                <a:latin typeface="Arial"/>
                <a:ea typeface="Arial"/>
              </a:rPr>
              <a:t>V</a:t>
            </a:r>
            <a:r>
              <a:rPr b="0" lang="en-US" sz="1800" spc="-1" strike="noStrike" baseline="-33000">
                <a:latin typeface="Arial"/>
                <a:ea typeface="Arial"/>
              </a:rPr>
              <a:t>t</a:t>
            </a:r>
            <a:r>
              <a:rPr b="0" lang="en-US" sz="1800" spc="-1" strike="noStrike">
                <a:latin typeface="Arial"/>
                <a:ea typeface="Arial"/>
              </a:rPr>
              <a:t> = 4.74 ( </a:t>
            </a:r>
            <a:r>
              <a:rPr b="0" lang="en-US" sz="1800" spc="-1" strike="noStrike">
                <a:latin typeface="Arial"/>
                <a:ea typeface="Arial"/>
              </a:rPr>
              <a:t>μ / 1’’ yr</a:t>
            </a:r>
            <a:r>
              <a:rPr b="0" lang="en-US" sz="1800" spc="-1" strike="noStrike" baseline="33000">
                <a:latin typeface="Arial"/>
                <a:ea typeface="Arial"/>
              </a:rPr>
              <a:t>-1</a:t>
            </a:r>
            <a:r>
              <a:rPr b="0" lang="en-US" sz="1800" spc="-1" strike="noStrike">
                <a:latin typeface="Arial"/>
                <a:ea typeface="Arial"/>
              </a:rPr>
              <a:t> </a:t>
            </a:r>
            <a:r>
              <a:rPr b="0" lang="en-US" sz="1800" spc="-1" strike="noStrike">
                <a:latin typeface="Arial"/>
                <a:ea typeface="Arial"/>
              </a:rPr>
              <a:t>) ( p / 1’’ )</a:t>
            </a:r>
            <a:r>
              <a:rPr b="0" lang="en-US" sz="1800" spc="-1" strike="noStrike" baseline="33000">
                <a:latin typeface="Arial"/>
                <a:ea typeface="Arial"/>
              </a:rPr>
              <a:t>-1</a:t>
            </a:r>
            <a:endParaRPr b="0" lang="en-US" sz="1800" spc="-1" strike="noStrike">
              <a:latin typeface="Arial"/>
            </a:endParaRPr>
          </a:p>
          <a:p>
            <a:endParaRPr b="0" lang="en-US" sz="1800" spc="-1" strike="noStrike">
              <a:latin typeface="Arial"/>
            </a:endParaRPr>
          </a:p>
        </p:txBody>
      </p:sp>
      <p:sp>
        <p:nvSpPr>
          <p:cNvPr id="110" name="TextShape 3"/>
          <p:cNvSpPr txBox="1"/>
          <p:nvPr/>
        </p:nvSpPr>
        <p:spPr>
          <a:xfrm>
            <a:off x="5760720" y="5943600"/>
            <a:ext cx="4389120" cy="657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latin typeface="Arial"/>
              </a:rPr>
              <a:t>V</a:t>
            </a:r>
            <a:r>
              <a:rPr b="0" lang="en-US" sz="1800" spc="-1" strike="noStrike" baseline="-33000">
                <a:latin typeface="Arial"/>
              </a:rPr>
              <a:t>t</a:t>
            </a:r>
            <a:r>
              <a:rPr b="0" lang="en-US" sz="1800" spc="-1" strike="noStrike">
                <a:latin typeface="Arial"/>
              </a:rPr>
              <a:t> has both magnitude and velocity</a:t>
            </a:r>
            <a:endParaRPr b="0" lang="en-US" sz="1800" spc="-1" strike="noStrike">
              <a:latin typeface="Arial"/>
            </a:endParaRPr>
          </a:p>
          <a:p>
            <a:r>
              <a:rPr b="0" lang="en-US" sz="1800" spc="-1" strike="noStrike">
                <a:latin typeface="Arial"/>
              </a:rPr>
              <a:t>3-D velocity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11" name="" descr=""/>
          <p:cNvPicPr/>
          <p:nvPr/>
        </p:nvPicPr>
        <p:blipFill>
          <a:blip r:embed="rId1"/>
          <a:stretch/>
        </p:blipFill>
        <p:spPr>
          <a:xfrm>
            <a:off x="548640" y="3474720"/>
            <a:ext cx="5870880" cy="3671640"/>
          </a:xfrm>
          <a:prstGeom prst="rect">
            <a:avLst/>
          </a:prstGeom>
          <a:ln>
            <a:noFill/>
          </a:ln>
        </p:spPr>
      </p:pic>
      <p:pic>
        <p:nvPicPr>
          <p:cNvPr id="112" name="" descr=""/>
          <p:cNvPicPr/>
          <p:nvPr/>
        </p:nvPicPr>
        <p:blipFill>
          <a:blip r:embed="rId2"/>
          <a:stretch/>
        </p:blipFill>
        <p:spPr>
          <a:xfrm>
            <a:off x="5577840" y="413640"/>
            <a:ext cx="4175280" cy="3701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548640" y="548640"/>
            <a:ext cx="9052560" cy="459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600" spc="-1" strike="noStrike">
                <a:latin typeface="Arial"/>
              </a:rPr>
              <a:t>Extinction</a:t>
            </a:r>
            <a:endParaRPr b="1" lang="en-US" sz="2600" spc="-1" strike="noStrike">
              <a:latin typeface="Arial"/>
            </a:endParaRPr>
          </a:p>
        </p:txBody>
      </p:sp>
      <p:sp>
        <p:nvSpPr>
          <p:cNvPr id="114" name="TextShape 2"/>
          <p:cNvSpPr txBox="1"/>
          <p:nvPr/>
        </p:nvSpPr>
        <p:spPr>
          <a:xfrm>
            <a:off x="731520" y="1463040"/>
            <a:ext cx="8321040" cy="469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0" lang="en-US" sz="2200" spc="-1" strike="noStrike">
                <a:latin typeface="Arial"/>
              </a:rPr>
              <a:t>I</a:t>
            </a:r>
            <a:r>
              <a:rPr b="0" lang="en-US" sz="2200" spc="-1" strike="noStrike" baseline="-33000">
                <a:latin typeface="Arial"/>
                <a:ea typeface="Arial"/>
              </a:rPr>
              <a:t>ν</a:t>
            </a:r>
            <a:r>
              <a:rPr b="0" lang="en-US" sz="2200" spc="-1" strike="noStrike">
                <a:latin typeface="Arial"/>
                <a:ea typeface="Arial"/>
              </a:rPr>
              <a:t>(s) = I</a:t>
            </a:r>
            <a:r>
              <a:rPr b="0" lang="en-US" sz="2200" spc="-1" strike="noStrike" baseline="-33000">
                <a:latin typeface="Arial"/>
                <a:ea typeface="Arial"/>
              </a:rPr>
              <a:t>ν</a:t>
            </a:r>
            <a:r>
              <a:rPr b="0" lang="en-US" sz="2200" spc="-1" strike="noStrike">
                <a:latin typeface="Arial"/>
                <a:ea typeface="Arial"/>
              </a:rPr>
              <a:t>(0) exp( -</a:t>
            </a:r>
            <a:r>
              <a:rPr b="0" lang="en-US" sz="2200" spc="-1" strike="noStrike">
                <a:latin typeface="Arial"/>
                <a:ea typeface="Arial"/>
              </a:rPr>
              <a:t>τ</a:t>
            </a:r>
            <a:r>
              <a:rPr b="0" lang="en-US" sz="2200" spc="-1" strike="noStrike" baseline="-33000">
                <a:latin typeface="Arial"/>
                <a:ea typeface="Arial"/>
              </a:rPr>
              <a:t>ν</a:t>
            </a:r>
            <a:r>
              <a:rPr b="0" lang="en-US" sz="2200" spc="-1" strike="noStrike">
                <a:latin typeface="Arial"/>
                <a:ea typeface="Arial"/>
              </a:rPr>
              <a:t>(s) )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115" name="TextShape 3"/>
          <p:cNvSpPr txBox="1"/>
          <p:nvPr/>
        </p:nvSpPr>
        <p:spPr>
          <a:xfrm>
            <a:off x="7406640" y="2286000"/>
            <a:ext cx="228600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latin typeface="Arial"/>
              </a:rPr>
              <a:t>Change in distance modulus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16" name="TextShape 4"/>
          <p:cNvSpPr txBox="1"/>
          <p:nvPr/>
        </p:nvSpPr>
        <p:spPr>
          <a:xfrm>
            <a:off x="3383280" y="3383280"/>
            <a:ext cx="3108960" cy="469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0" lang="en-US" sz="2200" spc="-1" strike="noStrike">
                <a:latin typeface="Arial"/>
              </a:rPr>
              <a:t>A = 2.5 log</a:t>
            </a:r>
            <a:r>
              <a:rPr b="0" lang="en-US" sz="2200" spc="-1" strike="noStrike" baseline="-33000">
                <a:latin typeface="Arial"/>
              </a:rPr>
              <a:t>10</a:t>
            </a:r>
            <a:r>
              <a:rPr b="0" lang="en-US" sz="2200" spc="-1" strike="noStrike">
                <a:latin typeface="Arial"/>
              </a:rPr>
              <a:t> (e) </a:t>
            </a:r>
            <a:r>
              <a:rPr b="0" lang="en-US" sz="2200" spc="-1" strike="noStrike">
                <a:latin typeface="Arial"/>
                <a:ea typeface="Arial"/>
              </a:rPr>
              <a:t>τ</a:t>
            </a:r>
            <a:r>
              <a:rPr b="0" lang="en-US" sz="2200" spc="-1" strike="noStrike" baseline="-33000">
                <a:latin typeface="Arial"/>
                <a:ea typeface="Arial"/>
              </a:rPr>
              <a:t>ν</a:t>
            </a:r>
            <a:r>
              <a:rPr b="0" lang="en-US" sz="2200" spc="-1" strike="noStrike">
                <a:latin typeface="Arial"/>
              </a:rPr>
              <a:t> 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117" name="TextShape 5"/>
          <p:cNvSpPr txBox="1"/>
          <p:nvPr/>
        </p:nvSpPr>
        <p:spPr>
          <a:xfrm>
            <a:off x="731520" y="4601520"/>
            <a:ext cx="8778240" cy="1161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0" lang="en-US" sz="2200" spc="-1" strike="noStrike">
                <a:latin typeface="Arial"/>
                <a:ea typeface="Arial"/>
              </a:rPr>
              <a:t>Τ</a:t>
            </a:r>
            <a:r>
              <a:rPr b="0" lang="en-US" sz="2200" spc="-1" strike="noStrike" baseline="-33000">
                <a:latin typeface="Arial"/>
                <a:ea typeface="Arial"/>
              </a:rPr>
              <a:t>ν  </a:t>
            </a:r>
            <a:r>
              <a:rPr b="0" lang="en-US" sz="2200" spc="-1" strike="noStrike">
                <a:latin typeface="Arial"/>
                <a:ea typeface="Arial"/>
              </a:rPr>
              <a:t>→ optical depth</a:t>
            </a:r>
            <a:endParaRPr b="0" lang="en-US" sz="2200" spc="-1" strike="noStrike">
              <a:latin typeface="Arial"/>
            </a:endParaRPr>
          </a:p>
        </p:txBody>
      </p:sp>
      <p:pic>
        <p:nvPicPr>
          <p:cNvPr id="118" name="" descr=""/>
          <p:cNvPicPr/>
          <p:nvPr/>
        </p:nvPicPr>
        <p:blipFill>
          <a:blip r:embed="rId1"/>
          <a:stretch/>
        </p:blipFill>
        <p:spPr>
          <a:xfrm>
            <a:off x="2957040" y="2286360"/>
            <a:ext cx="3992400" cy="548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456840" y="1662480"/>
            <a:ext cx="9325440" cy="321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Periods of light variation are in the range 1 to 60 days and luminosities are up to 40,000 solar luminosities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2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The surface temperatures are similar to the sun but the star undergoes regular oscillations in size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2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The maximum expansion velocity occurs at maximum light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2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Light variation is in the range 0.5 to 2 magnitudes and radial velocities at maximum range from 30 to 60 km/s 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120" name="CustomShape 2"/>
          <p:cNvSpPr/>
          <p:nvPr/>
        </p:nvSpPr>
        <p:spPr>
          <a:xfrm>
            <a:off x="504000" y="345240"/>
            <a:ext cx="906984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Cepheids</a:t>
            </a:r>
            <a:endParaRPr b="0" lang="en-US" sz="4400" spc="-1" strike="noStrike">
              <a:latin typeface="Arial"/>
            </a:endParaRPr>
          </a:p>
        </p:txBody>
      </p:sp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" descr=""/>
          <p:cNvPicPr/>
          <p:nvPr/>
        </p:nvPicPr>
        <p:blipFill>
          <a:blip r:embed="rId1"/>
          <a:stretch/>
        </p:blipFill>
        <p:spPr>
          <a:xfrm>
            <a:off x="1277280" y="831600"/>
            <a:ext cx="7572600" cy="5516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" descr=""/>
          <p:cNvPicPr/>
          <p:nvPr/>
        </p:nvPicPr>
        <p:blipFill>
          <a:blip r:embed="rId1"/>
          <a:stretch/>
        </p:blipFill>
        <p:spPr>
          <a:xfrm>
            <a:off x="610560" y="1016640"/>
            <a:ext cx="8906040" cy="56304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" descr=""/>
          <p:cNvPicPr/>
          <p:nvPr/>
        </p:nvPicPr>
        <p:blipFill>
          <a:blip r:embed="rId1"/>
          <a:stretch/>
        </p:blipFill>
        <p:spPr>
          <a:xfrm>
            <a:off x="1957320" y="673200"/>
            <a:ext cx="6240600" cy="4733280"/>
          </a:xfrm>
          <a:prstGeom prst="rect">
            <a:avLst/>
          </a:prstGeom>
          <a:ln>
            <a:noFill/>
          </a:ln>
        </p:spPr>
      </p:pic>
      <p:sp>
        <p:nvSpPr>
          <p:cNvPr id="124" name="CustomShape 1"/>
          <p:cNvSpPr/>
          <p:nvPr/>
        </p:nvSpPr>
        <p:spPr>
          <a:xfrm>
            <a:off x="1188360" y="5512320"/>
            <a:ext cx="8593920" cy="1777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528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There are two populations of Cepheids. </a:t>
            </a:r>
            <a:endParaRPr b="0" lang="en-US" sz="20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Type one is the classical type, they are about 4 times brighter than type 2 and have a high metallicity. </a:t>
            </a:r>
            <a:endParaRPr b="0" lang="en-US" sz="20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Type two are older stars with a low metallicity. </a:t>
            </a:r>
            <a:endParaRPr b="0" lang="en-US" sz="2000" spc="-1" strike="noStrike">
              <a:latin typeface="Arial"/>
            </a:endParaRPr>
          </a:p>
        </p:txBody>
      </p:sp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Shape 1"/>
          <p:cNvSpPr txBox="1"/>
          <p:nvPr/>
        </p:nvSpPr>
        <p:spPr>
          <a:xfrm>
            <a:off x="548640" y="548640"/>
            <a:ext cx="923544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3600" spc="-1" strike="noStrike">
                <a:latin typeface="Arial"/>
              </a:rPr>
              <a:t>Measuring distances and velocities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81" name="TextShape 2"/>
          <p:cNvSpPr txBox="1"/>
          <p:nvPr/>
        </p:nvSpPr>
        <p:spPr>
          <a:xfrm>
            <a:off x="640080" y="1554480"/>
            <a:ext cx="8778240" cy="3929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Trigonometric Parallax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Proper Motion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Moving Cluster parallax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Spectroscopic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Photometric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Visual binary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ce181e"/>
                </a:solidFill>
                <a:latin typeface="Arial"/>
              </a:rPr>
              <a:t>Pulsating stars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Standard candles</a:t>
            </a: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" descr=""/>
          <p:cNvPicPr/>
          <p:nvPr/>
        </p:nvPicPr>
        <p:blipFill>
          <a:blip r:embed="rId1"/>
          <a:stretch/>
        </p:blipFill>
        <p:spPr>
          <a:xfrm>
            <a:off x="5120640" y="1645920"/>
            <a:ext cx="4764600" cy="4061160"/>
          </a:xfrm>
          <a:prstGeom prst="rect">
            <a:avLst/>
          </a:prstGeom>
          <a:ln>
            <a:noFill/>
          </a:ln>
        </p:spPr>
      </p:pic>
      <p:sp>
        <p:nvSpPr>
          <p:cNvPr id="83" name="TextShape 1"/>
          <p:cNvSpPr txBox="1"/>
          <p:nvPr/>
        </p:nvSpPr>
        <p:spPr>
          <a:xfrm>
            <a:off x="548640" y="548640"/>
            <a:ext cx="914400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3600" spc="-1" strike="noStrike">
                <a:latin typeface="Arial"/>
              </a:rPr>
              <a:t>P</a:t>
            </a:r>
            <a:r>
              <a:rPr b="0" lang="en-US" sz="3600" spc="-1" strike="noStrike">
                <a:latin typeface="Arial"/>
              </a:rPr>
              <a:t>a</a:t>
            </a:r>
            <a:r>
              <a:rPr b="0" lang="en-US" sz="3600" spc="-1" strike="noStrike">
                <a:latin typeface="Arial"/>
              </a:rPr>
              <a:t>r</a:t>
            </a:r>
            <a:r>
              <a:rPr b="0" lang="en-US" sz="3600" spc="-1" strike="noStrike">
                <a:latin typeface="Arial"/>
              </a:rPr>
              <a:t>a</a:t>
            </a:r>
            <a:r>
              <a:rPr b="0" lang="en-US" sz="3600" spc="-1" strike="noStrike">
                <a:latin typeface="Arial"/>
              </a:rPr>
              <a:t>l</a:t>
            </a:r>
            <a:r>
              <a:rPr b="0" lang="en-US" sz="3600" spc="-1" strike="noStrike">
                <a:latin typeface="Arial"/>
              </a:rPr>
              <a:t>l</a:t>
            </a:r>
            <a:r>
              <a:rPr b="0" lang="en-US" sz="3600" spc="-1" strike="noStrike">
                <a:latin typeface="Arial"/>
              </a:rPr>
              <a:t>a</a:t>
            </a:r>
            <a:r>
              <a:rPr b="0" lang="en-US" sz="3600" spc="-1" strike="noStrike">
                <a:latin typeface="Arial"/>
              </a:rPr>
              <a:t>x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84" name="TextShape 2"/>
          <p:cNvSpPr txBox="1"/>
          <p:nvPr/>
        </p:nvSpPr>
        <p:spPr>
          <a:xfrm>
            <a:off x="548640" y="1554480"/>
            <a:ext cx="4480560" cy="3161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Geometric Method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Uses relative change in object’s position due to earth’s orbital motion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r / d = tan p </a:t>
            </a:r>
            <a:r>
              <a:rPr b="0" lang="en-US" sz="1800" spc="-1" strike="noStrike">
                <a:latin typeface="Arial"/>
                <a:ea typeface="Arial"/>
              </a:rPr>
              <a:t>≈</a:t>
            </a:r>
            <a:r>
              <a:rPr b="0" lang="en-US" sz="1800" spc="-1" strike="noStrike">
                <a:latin typeface="Arial"/>
                <a:ea typeface="Arial"/>
              </a:rPr>
              <a:t> p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  <a:ea typeface="Arial"/>
              </a:rPr>
              <a:t>d = ( p / 1’’) pc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  <a:ea typeface="Arial"/>
              </a:rPr>
              <a:t>Hard to measure angles smaller than ~0.01” even from space, so this limits distances from parallax to ~100 pc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85" name="TextShape 3"/>
          <p:cNvSpPr txBox="1"/>
          <p:nvPr/>
        </p:nvSpPr>
        <p:spPr>
          <a:xfrm>
            <a:off x="548640" y="6583680"/>
            <a:ext cx="8869680" cy="541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600" spc="-1" strike="noStrike">
                <a:solidFill>
                  <a:srgbClr val="ce181e"/>
                </a:solidFill>
                <a:latin typeface="Arial"/>
              </a:rPr>
              <a:t>How do </a:t>
            </a:r>
            <a:r>
              <a:rPr b="0" lang="en-US" sz="1600" spc="-1" strike="noStrike">
                <a:solidFill>
                  <a:srgbClr val="ce181e"/>
                </a:solidFill>
                <a:latin typeface="Arial"/>
              </a:rPr>
              <a:t>we </a:t>
            </a:r>
            <a:r>
              <a:rPr b="0" lang="en-US" sz="1600" spc="-1" strike="noStrike">
                <a:solidFill>
                  <a:srgbClr val="ce181e"/>
                </a:solidFill>
                <a:latin typeface="Arial"/>
              </a:rPr>
              <a:t>measure </a:t>
            </a:r>
            <a:r>
              <a:rPr b="0" lang="en-US" sz="1600" spc="-1" strike="noStrike">
                <a:solidFill>
                  <a:srgbClr val="ce181e"/>
                </a:solidFill>
                <a:latin typeface="Arial"/>
              </a:rPr>
              <a:t>distances </a:t>
            </a:r>
            <a:r>
              <a:rPr b="0" lang="en-US" sz="1600" spc="-1" strike="noStrike">
                <a:solidFill>
                  <a:srgbClr val="ce181e"/>
                </a:solidFill>
                <a:latin typeface="Arial"/>
              </a:rPr>
              <a:t>to stars at </a:t>
            </a:r>
            <a:r>
              <a:rPr b="0" lang="en-US" sz="1600" spc="-1" strike="noStrike">
                <a:solidFill>
                  <a:srgbClr val="ce181e"/>
                </a:solidFill>
                <a:latin typeface="Arial"/>
              </a:rPr>
              <a:t>larger </a:t>
            </a:r>
            <a:r>
              <a:rPr b="0" lang="en-US" sz="1600" spc="-1" strike="noStrike">
                <a:solidFill>
                  <a:srgbClr val="ce181e"/>
                </a:solidFill>
                <a:latin typeface="Arial"/>
              </a:rPr>
              <a:t>distances, </a:t>
            </a:r>
            <a:r>
              <a:rPr b="0" lang="en-US" sz="1600" spc="-1" strike="noStrike">
                <a:solidFill>
                  <a:srgbClr val="ce181e"/>
                </a:solidFill>
                <a:latin typeface="Arial"/>
              </a:rPr>
              <a:t>in order to </a:t>
            </a:r>
            <a:r>
              <a:rPr b="0" lang="en-US" sz="1600" spc="-1" strike="noStrike">
                <a:solidFill>
                  <a:srgbClr val="ce181e"/>
                </a:solidFill>
                <a:latin typeface="Arial"/>
              </a:rPr>
              <a:t>map the </a:t>
            </a:r>
            <a:r>
              <a:rPr b="0" lang="en-US" sz="1600" spc="-1" strike="noStrike">
                <a:solidFill>
                  <a:srgbClr val="ce181e"/>
                </a:solidFill>
                <a:latin typeface="Arial"/>
              </a:rPr>
              <a:t>stellar </a:t>
            </a:r>
            <a:r>
              <a:rPr b="0" lang="en-US" sz="1600" spc="-1" strike="noStrike">
                <a:solidFill>
                  <a:srgbClr val="ce181e"/>
                </a:solidFill>
                <a:latin typeface="Arial"/>
              </a:rPr>
              <a:t>distribution </a:t>
            </a:r>
            <a:r>
              <a:rPr b="0" lang="en-US" sz="1600" spc="-1" strike="noStrike">
                <a:solidFill>
                  <a:srgbClr val="ce181e"/>
                </a:solidFill>
                <a:latin typeface="Arial"/>
              </a:rPr>
              <a:t>of the </a:t>
            </a:r>
            <a:r>
              <a:rPr b="0" lang="en-US" sz="1600" spc="-1" strike="noStrike">
                <a:solidFill>
                  <a:srgbClr val="ce181e"/>
                </a:solidFill>
                <a:latin typeface="Arial"/>
              </a:rPr>
              <a:t>galaxy? </a:t>
            </a:r>
            <a:r>
              <a:rPr b="0" lang="en-US" sz="1600" spc="-1" strike="noStrike">
                <a:solidFill>
                  <a:srgbClr val="ce181e"/>
                </a:solidFill>
                <a:latin typeface="Arial"/>
              </a:rPr>
              <a:t>(Galaxy is </a:t>
            </a:r>
            <a:r>
              <a:rPr b="0" lang="en-US" sz="1600" spc="-1" strike="noStrike">
                <a:solidFill>
                  <a:srgbClr val="ce181e"/>
                </a:solidFill>
                <a:latin typeface="Arial"/>
              </a:rPr>
              <a:t>&gt; 10 kpc </a:t>
            </a:r>
            <a:r>
              <a:rPr b="0" lang="en-US" sz="1600" spc="-1" strike="noStrike">
                <a:solidFill>
                  <a:srgbClr val="ce181e"/>
                </a:solidFill>
                <a:latin typeface="Arial"/>
              </a:rPr>
              <a:t>in size)</a:t>
            </a:r>
            <a:endParaRPr b="0" lang="en-US" sz="1600" spc="-1" strike="noStrike">
              <a:solidFill>
                <a:srgbClr val="ce181e"/>
              </a:solidFill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457200" y="640080"/>
            <a:ext cx="923544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latin typeface="Arial"/>
              </a:rPr>
              <a:t>We can measure the flux / intensity of a star in a galaxy through photometry → apparent brightness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87" name="" descr=""/>
          <p:cNvPicPr/>
          <p:nvPr/>
        </p:nvPicPr>
        <p:blipFill>
          <a:blip r:embed="rId1"/>
          <a:stretch/>
        </p:blipFill>
        <p:spPr>
          <a:xfrm>
            <a:off x="434880" y="1209600"/>
            <a:ext cx="9127080" cy="6067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" descr=""/>
          <p:cNvPicPr/>
          <p:nvPr/>
        </p:nvPicPr>
        <p:blipFill>
          <a:blip r:embed="rId1"/>
          <a:stretch/>
        </p:blipFill>
        <p:spPr>
          <a:xfrm>
            <a:off x="-4680" y="108000"/>
            <a:ext cx="10037520" cy="7223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598320" y="1016640"/>
            <a:ext cx="7680960" cy="459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600" spc="-1" strike="noStrike">
                <a:latin typeface="Arial"/>
              </a:rPr>
              <a:t>Apparent Magnitude</a:t>
            </a:r>
            <a:endParaRPr b="1" lang="en-US" sz="2600" spc="-1" strike="noStrike">
              <a:latin typeface="Arial"/>
            </a:endParaRPr>
          </a:p>
        </p:txBody>
      </p:sp>
      <p:sp>
        <p:nvSpPr>
          <p:cNvPr id="90" name="TextShape 2"/>
          <p:cNvSpPr txBox="1"/>
          <p:nvPr/>
        </p:nvSpPr>
        <p:spPr>
          <a:xfrm>
            <a:off x="2377440" y="1875600"/>
            <a:ext cx="5577840" cy="469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2200" spc="-1" strike="noStrike">
                <a:latin typeface="Arial"/>
              </a:rPr>
              <a:t>m</a:t>
            </a:r>
            <a:r>
              <a:rPr b="0" lang="en-US" sz="2200" spc="-1" strike="noStrike" baseline="-33000">
                <a:latin typeface="Arial"/>
              </a:rPr>
              <a:t>1</a:t>
            </a:r>
            <a:r>
              <a:rPr b="0" lang="en-US" sz="2200" spc="-1" strike="noStrike">
                <a:latin typeface="Arial"/>
              </a:rPr>
              <a:t> – m</a:t>
            </a:r>
            <a:r>
              <a:rPr b="0" lang="en-US" sz="2200" spc="-1" strike="noStrike" baseline="-33000">
                <a:latin typeface="Arial"/>
              </a:rPr>
              <a:t>0</a:t>
            </a:r>
            <a:r>
              <a:rPr b="0" lang="en-US" sz="2200" spc="-1" strike="noStrike">
                <a:latin typeface="Arial"/>
              </a:rPr>
              <a:t> = - 2.5 log</a:t>
            </a:r>
            <a:r>
              <a:rPr b="0" lang="en-US" sz="2200" spc="-1" strike="noStrike" baseline="-33000">
                <a:latin typeface="Arial"/>
              </a:rPr>
              <a:t>10</a:t>
            </a:r>
            <a:r>
              <a:rPr b="0" lang="en-US" sz="2200" spc="-1" strike="noStrike">
                <a:latin typeface="Arial"/>
              </a:rPr>
              <a:t> ( F</a:t>
            </a:r>
            <a:r>
              <a:rPr b="0" lang="en-US" sz="2200" spc="-1" strike="noStrike" baseline="-33000">
                <a:latin typeface="Arial"/>
              </a:rPr>
              <a:t>1</a:t>
            </a:r>
            <a:r>
              <a:rPr b="0" lang="en-US" sz="2200" spc="-1" strike="noStrike">
                <a:latin typeface="Arial"/>
              </a:rPr>
              <a:t> / F</a:t>
            </a:r>
            <a:r>
              <a:rPr b="0" lang="en-US" sz="2200" spc="-1" strike="noStrike" baseline="-33000">
                <a:latin typeface="Arial"/>
              </a:rPr>
              <a:t>0 </a:t>
            </a:r>
            <a:r>
              <a:rPr b="0" lang="en-US" sz="2200" spc="-1" strike="noStrike">
                <a:latin typeface="Arial"/>
              </a:rPr>
              <a:t>)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91" name="TextShape 3"/>
          <p:cNvSpPr txBox="1"/>
          <p:nvPr/>
        </p:nvSpPr>
        <p:spPr>
          <a:xfrm>
            <a:off x="598320" y="3104640"/>
            <a:ext cx="7680960" cy="828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600" spc="-1" strike="noStrike">
                <a:latin typeface="Arial"/>
              </a:rPr>
              <a:t>Absolute Magnitude M</a:t>
            </a:r>
            <a:endParaRPr b="1" lang="en-US" sz="2600" spc="-1" strike="noStrike">
              <a:latin typeface="Arial"/>
            </a:endParaRPr>
          </a:p>
          <a:p>
            <a:r>
              <a:rPr b="1" lang="en-US" sz="2600" spc="-1" strike="noStrike">
                <a:latin typeface="Arial"/>
              </a:rPr>
              <a:t>Distance Modulus</a:t>
            </a:r>
            <a:endParaRPr b="1" lang="en-US" sz="2600" spc="-1" strike="noStrike">
              <a:latin typeface="Arial"/>
            </a:endParaRPr>
          </a:p>
        </p:txBody>
      </p:sp>
      <p:sp>
        <p:nvSpPr>
          <p:cNvPr id="92" name="TextShape 4"/>
          <p:cNvSpPr txBox="1"/>
          <p:nvPr/>
        </p:nvSpPr>
        <p:spPr>
          <a:xfrm>
            <a:off x="2377440" y="4431960"/>
            <a:ext cx="5577840" cy="469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2200" spc="-1" strike="noStrike">
                <a:latin typeface="Arial"/>
              </a:rPr>
              <a:t>m – M = 5 log</a:t>
            </a:r>
            <a:r>
              <a:rPr b="0" lang="en-US" sz="2200" spc="-1" strike="noStrike" baseline="-33000">
                <a:latin typeface="Arial"/>
              </a:rPr>
              <a:t>10</a:t>
            </a:r>
            <a:r>
              <a:rPr b="0" lang="en-US" sz="2200" spc="-1" strike="noStrike">
                <a:latin typeface="Arial"/>
              </a:rPr>
              <a:t> ( d / 1 pc</a:t>
            </a:r>
            <a:r>
              <a:rPr b="0" lang="en-US" sz="2200" spc="-1" strike="noStrike" baseline="-33000">
                <a:latin typeface="Arial"/>
              </a:rPr>
              <a:t> </a:t>
            </a:r>
            <a:r>
              <a:rPr b="0" lang="en-US" sz="2200" spc="-1" strike="noStrike">
                <a:latin typeface="Arial"/>
              </a:rPr>
              <a:t>) - 5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93" name="TextShape 5"/>
          <p:cNvSpPr txBox="1"/>
          <p:nvPr/>
        </p:nvSpPr>
        <p:spPr>
          <a:xfrm>
            <a:off x="640080" y="5403600"/>
            <a:ext cx="7040880" cy="459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600" spc="-1" strike="noStrike">
                <a:latin typeface="Arial"/>
              </a:rPr>
              <a:t>Luminosity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94" name="TextShape 6"/>
          <p:cNvSpPr txBox="1"/>
          <p:nvPr/>
        </p:nvSpPr>
        <p:spPr>
          <a:xfrm>
            <a:off x="2468880" y="6126480"/>
            <a:ext cx="50292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latin typeface="Arial"/>
              </a:rPr>
              <a:t>L = 4 </a:t>
            </a:r>
            <a:r>
              <a:rPr b="0" lang="en-US" sz="1800" spc="-1" strike="noStrike">
                <a:latin typeface="Arial"/>
                <a:ea typeface="Arial"/>
              </a:rPr>
              <a:t>π</a:t>
            </a:r>
            <a:r>
              <a:rPr b="0" lang="en-US" sz="1800" spc="-1" strike="noStrike">
                <a:latin typeface="Arial"/>
                <a:ea typeface="Arial"/>
              </a:rPr>
              <a:t> R</a:t>
            </a:r>
            <a:r>
              <a:rPr b="0" lang="en-US" sz="1800" spc="-1" strike="noStrike" baseline="33000">
                <a:latin typeface="Arial"/>
                <a:ea typeface="Arial"/>
              </a:rPr>
              <a:t>2</a:t>
            </a:r>
            <a:r>
              <a:rPr b="0" lang="en-US" sz="1800" spc="-1" strike="noStrike">
                <a:latin typeface="Arial"/>
                <a:ea typeface="Arial"/>
              </a:rPr>
              <a:t> </a:t>
            </a:r>
            <a:r>
              <a:rPr b="0" lang="en-US" sz="1800" spc="-1" strike="noStrike">
                <a:latin typeface="Arial"/>
                <a:ea typeface="Arial"/>
              </a:rPr>
              <a:t>σ</a:t>
            </a:r>
            <a:r>
              <a:rPr b="0" lang="en-US" sz="1800" spc="-1" strike="noStrike">
                <a:latin typeface="Arial"/>
                <a:ea typeface="Arial"/>
              </a:rPr>
              <a:t> T</a:t>
            </a:r>
            <a:r>
              <a:rPr b="0" lang="en-US" sz="1800" spc="-1" strike="noStrike" baseline="33000">
                <a:latin typeface="Arial"/>
                <a:ea typeface="Arial"/>
              </a:rPr>
              <a:t>4</a:t>
            </a: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" descr=""/>
          <p:cNvPicPr/>
          <p:nvPr/>
        </p:nvPicPr>
        <p:blipFill>
          <a:blip r:embed="rId1"/>
          <a:stretch/>
        </p:blipFill>
        <p:spPr>
          <a:xfrm>
            <a:off x="21960" y="6120"/>
            <a:ext cx="5921640" cy="7497720"/>
          </a:xfrm>
          <a:prstGeom prst="rect">
            <a:avLst/>
          </a:prstGeom>
          <a:ln>
            <a:noFill/>
          </a:ln>
        </p:spPr>
      </p:pic>
      <p:sp>
        <p:nvSpPr>
          <p:cNvPr id="96" name="TextShape 1"/>
          <p:cNvSpPr txBox="1"/>
          <p:nvPr/>
        </p:nvSpPr>
        <p:spPr>
          <a:xfrm>
            <a:off x="6325200" y="914400"/>
            <a:ext cx="3458880" cy="290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latin typeface="Arial"/>
              </a:rPr>
              <a:t>For stars along the main</a:t>
            </a:r>
            <a:endParaRPr b="0" lang="en-US" sz="1800" spc="-1" strike="noStrike">
              <a:latin typeface="Arial"/>
            </a:endParaRPr>
          </a:p>
          <a:p>
            <a:r>
              <a:rPr b="0" lang="en-US" sz="1800" spc="-1" strike="noStrike">
                <a:latin typeface="Arial"/>
              </a:rPr>
              <a:t>sequence, there is a ~one-to-one correspondence between</a:t>
            </a:r>
            <a:endParaRPr b="0" lang="en-US" sz="1800" spc="-1" strike="noStrike">
              <a:latin typeface="Arial"/>
            </a:endParaRPr>
          </a:p>
          <a:p>
            <a:r>
              <a:rPr b="1" lang="en-US" sz="1800" spc="-1" strike="noStrike">
                <a:latin typeface="Arial"/>
              </a:rPr>
              <a:t>surface temperature</a:t>
            </a:r>
            <a:r>
              <a:rPr b="0" lang="en-US" sz="1800" spc="-1" strike="noStrike">
                <a:latin typeface="Arial"/>
              </a:rPr>
              <a:t> (distance</a:t>
            </a:r>
            <a:endParaRPr b="0" lang="en-US" sz="1800" spc="-1" strike="noStrike">
              <a:latin typeface="Arial"/>
            </a:endParaRPr>
          </a:p>
          <a:p>
            <a:r>
              <a:rPr b="0" lang="en-US" sz="1800" spc="-1" strike="noStrike">
                <a:latin typeface="Arial"/>
              </a:rPr>
              <a:t>independent) and </a:t>
            </a:r>
            <a:r>
              <a:rPr b="1" lang="en-US" sz="1800" spc="-1" strike="noStrike">
                <a:latin typeface="Arial"/>
              </a:rPr>
              <a:t>luminosity</a:t>
            </a:r>
            <a:r>
              <a:rPr b="0" lang="en-US" sz="1800" spc="-1" strike="noStrike">
                <a:latin typeface="Arial"/>
              </a:rPr>
              <a:t> (distance dependent)</a:t>
            </a:r>
            <a:endParaRPr b="0" lang="en-US" sz="1800" spc="-1" strike="noStrike">
              <a:latin typeface="Arial"/>
            </a:endParaRPr>
          </a:p>
          <a:p>
            <a:endParaRPr b="0" lang="en-US" sz="1800" spc="-1" strike="noStrike">
              <a:latin typeface="Arial"/>
            </a:endParaRPr>
          </a:p>
          <a:p>
            <a:endParaRPr b="0" lang="en-US" sz="1800" spc="-1" strike="noStrike">
              <a:latin typeface="Arial"/>
            </a:endParaRPr>
          </a:p>
          <a:p>
            <a:r>
              <a:rPr b="0" lang="en-US" sz="1800" spc="-1" strike="noStrike">
                <a:latin typeface="Arial"/>
              </a:rPr>
              <a:t>Use this in combination with photometric measurements of </a:t>
            </a:r>
            <a:r>
              <a:rPr b="1" lang="en-US" sz="1800" spc="-1" strike="noStrike">
                <a:latin typeface="Arial"/>
              </a:rPr>
              <a:t>flux</a:t>
            </a:r>
            <a:r>
              <a:rPr b="0" lang="en-US" sz="1800" spc="-1" strike="noStrike">
                <a:latin typeface="Arial"/>
              </a:rPr>
              <a:t> to estimate distance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97" name="TextShape 2"/>
          <p:cNvSpPr txBox="1"/>
          <p:nvPr/>
        </p:nvSpPr>
        <p:spPr>
          <a:xfrm>
            <a:off x="6949440" y="4663440"/>
            <a:ext cx="210312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latin typeface="Arial"/>
              </a:rPr>
              <a:t>F = L / (4 </a:t>
            </a:r>
            <a:r>
              <a:rPr b="0" lang="en-US" sz="1800" spc="-1" strike="noStrike">
                <a:latin typeface="Arial"/>
                <a:ea typeface="Arial"/>
              </a:rPr>
              <a:t>π</a:t>
            </a:r>
            <a:r>
              <a:rPr b="0" lang="en-US" sz="1800" spc="-1" strike="noStrike">
                <a:latin typeface="Arial"/>
              </a:rPr>
              <a:t> d</a:t>
            </a:r>
            <a:r>
              <a:rPr b="0" lang="en-US" sz="1800" spc="-1" strike="noStrike" baseline="33000">
                <a:latin typeface="Arial"/>
              </a:rPr>
              <a:t>2 </a:t>
            </a:r>
            <a:r>
              <a:rPr b="0" lang="en-US" sz="1800" spc="-1" strike="noStrike">
                <a:latin typeface="Arial"/>
              </a:rPr>
              <a:t>)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98" name="TextShape 3"/>
          <p:cNvSpPr txBox="1"/>
          <p:nvPr/>
        </p:nvSpPr>
        <p:spPr>
          <a:xfrm>
            <a:off x="6492240" y="5486400"/>
            <a:ext cx="320040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i="1" lang="en-US" sz="1800" spc="-1" strike="noStrike">
                <a:latin typeface="Arial"/>
              </a:rPr>
              <a:t>Temperature can be measured from spectrum</a:t>
            </a:r>
            <a:endParaRPr b="0" i="1" lang="en-US" sz="1800" spc="-1" strike="noStrike"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365760" y="400680"/>
            <a:ext cx="9418320" cy="1114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3600" spc="-1" strike="noStrike">
                <a:latin typeface="Arial"/>
              </a:rPr>
              <a:t>How do you distinguish Main Sequence stars from Giant stars?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00" name="TextShape 2"/>
          <p:cNvSpPr txBox="1"/>
          <p:nvPr/>
        </p:nvSpPr>
        <p:spPr>
          <a:xfrm>
            <a:off x="548640" y="1920240"/>
            <a:ext cx="9313920" cy="3383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2600" spc="-1" strike="noStrike">
                <a:latin typeface="Arial"/>
              </a:rPr>
              <a:t>A. giants are not fusing Hydrogen in core </a:t>
            </a:r>
            <a:endParaRPr b="0" lang="en-US" sz="2600" spc="-1" strike="noStrike">
              <a:latin typeface="Arial"/>
            </a:endParaRPr>
          </a:p>
          <a:p>
            <a:r>
              <a:rPr b="0" lang="en-US" sz="2600" spc="-1" strike="noStrike">
                <a:latin typeface="Arial"/>
              </a:rPr>
              <a:t>B. measure apparent size from interferometry </a:t>
            </a:r>
            <a:endParaRPr b="0" lang="en-US" sz="2600" spc="-1" strike="noStrike">
              <a:latin typeface="Arial"/>
            </a:endParaRPr>
          </a:p>
          <a:p>
            <a:r>
              <a:rPr b="0" lang="en-US" sz="2600" spc="-1" strike="noStrike">
                <a:latin typeface="Arial"/>
              </a:rPr>
              <a:t>C. deep spectrum shows different line ratios </a:t>
            </a:r>
            <a:endParaRPr b="0" lang="en-US" sz="2600" spc="-1" strike="noStrike">
              <a:latin typeface="Arial"/>
            </a:endParaRPr>
          </a:p>
          <a:p>
            <a:r>
              <a:rPr b="0" lang="en-US" sz="2600" spc="-1" strike="noStrike">
                <a:latin typeface="Arial"/>
              </a:rPr>
              <a:t>D. compare widths of spectral lines</a:t>
            </a:r>
            <a:endParaRPr b="0" lang="en-US" sz="2600" spc="-1" strike="noStrike"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65760" y="400680"/>
            <a:ext cx="9418320" cy="1114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3600" spc="-1" strike="noStrike">
                <a:latin typeface="Arial"/>
              </a:rPr>
              <a:t>How do you distinguish Main Sequence stars from Giant stars?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548640" y="1920240"/>
            <a:ext cx="9313920" cy="3383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2600" spc="-1" strike="noStrike">
                <a:latin typeface="Arial"/>
              </a:rPr>
              <a:t>A. giants are not fusing Hydrogen in core </a:t>
            </a:r>
            <a:endParaRPr b="0" lang="en-US" sz="2600" spc="-1" strike="noStrike">
              <a:latin typeface="Arial"/>
            </a:endParaRPr>
          </a:p>
          <a:p>
            <a:r>
              <a:rPr b="0" lang="en-US" sz="2600" spc="-1" strike="noStrike">
                <a:latin typeface="Arial"/>
              </a:rPr>
              <a:t>B. measure apparent size from interferometry </a:t>
            </a:r>
            <a:endParaRPr b="0" lang="en-US" sz="2600" spc="-1" strike="noStrike">
              <a:latin typeface="Arial"/>
            </a:endParaRPr>
          </a:p>
          <a:p>
            <a:r>
              <a:rPr b="0" lang="en-US" sz="2600" spc="-1" strike="noStrike">
                <a:latin typeface="Arial"/>
              </a:rPr>
              <a:t>C. deep spectrum shows different line ratios </a:t>
            </a:r>
            <a:endParaRPr b="0" lang="en-US" sz="2600" spc="-1" strike="noStrike">
              <a:latin typeface="Arial"/>
            </a:endParaRPr>
          </a:p>
          <a:p>
            <a:r>
              <a:rPr b="0" lang="en-US" sz="2600" spc="-1" strike="noStrike">
                <a:solidFill>
                  <a:srgbClr val="ce181e"/>
                </a:solidFill>
                <a:latin typeface="Arial"/>
              </a:rPr>
              <a:t>D. compare widths of spectral lines</a:t>
            </a:r>
            <a:endParaRPr b="0" lang="en-US" sz="2600" spc="-1" strike="noStrike"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Application>LibreOffice/5.4.6.2$Linux_X86_64 LibreOffice_project/40m0$Build-2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2019-01-17T11:35:12Z</dcterms:created>
  <dc:creator/>
  <dc:description/>
  <dc:language>en-US</dc:language>
  <cp:lastModifiedBy/>
  <dcterms:modified xsi:type="dcterms:W3CDTF">2019-01-17T13:56:52Z</dcterms:modified>
  <cp:revision>5</cp:revision>
  <dc:subject/>
  <dc:title/>
</cp:coreProperties>
</file>